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b="def" i="def"/>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b="def" i="def"/>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4" name="Shape 84"/>
          <p:cNvSpPr/>
          <p:nvPr>
            <p:ph type="sldImg"/>
          </p:nvPr>
        </p:nvSpPr>
        <p:spPr>
          <a:xfrm>
            <a:off x="1143000" y="685800"/>
            <a:ext cx="4572000" cy="3429000"/>
          </a:xfrm>
          <a:prstGeom prst="rect">
            <a:avLst/>
          </a:prstGeom>
        </p:spPr>
        <p:txBody>
          <a:bodyPr/>
          <a:lstStyle/>
          <a:p>
            <a:pPr/>
          </a:p>
        </p:txBody>
      </p:sp>
      <p:sp>
        <p:nvSpPr>
          <p:cNvPr id="85" name="Shape 8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a:p>
        </p:txBody>
      </p:sp>
      <p:sp>
        <p:nvSpPr>
          <p:cNvPr id="95" name="Shape 95"/>
          <p:cNvSpPr/>
          <p:nvPr>
            <p:ph type="body" sz="quarter" idx="1"/>
          </p:nvPr>
        </p:nvSpPr>
        <p:spPr>
          <a:prstGeom prst="rect">
            <a:avLst/>
          </a:prstGeom>
        </p:spPr>
        <p:txBody>
          <a:bodyPr/>
          <a:lstStyle/>
          <a:p>
            <a:pPr/>
            <a:r>
              <a:t>Content slide with line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a:p>
        </p:txBody>
      </p:sp>
      <p:sp>
        <p:nvSpPr>
          <p:cNvPr id="101" name="Shape 101"/>
          <p:cNvSpPr/>
          <p:nvPr>
            <p:ph type="body" sz="quarter" idx="1"/>
          </p:nvPr>
        </p:nvSpPr>
        <p:spPr>
          <a:prstGeom prst="rect">
            <a:avLst/>
          </a:prstGeom>
        </p:spPr>
        <p:txBody>
          <a:bodyPr/>
          <a:lstStyle/>
          <a:p>
            <a:pPr/>
            <a:r>
              <a:t>There are few prospective studies of paediatric perioperative outcomes in Africa. The SAPSOS study describes the paediatric surgical population in South Africa, a middle-income country (MIC). The incidence and types of complications are different from high income countries (HICs), risk factors for complications are different from HICs. Postoperative mortality is higher than in HICs</a:t>
            </a:r>
            <a:r>
              <a:t> .</a:t>
            </a:r>
          </a:p>
          <a:p>
            <a:pPr/>
            <a:r>
              <a:t>incidence of complications 9.7% (double HICs)</a:t>
            </a:r>
          </a:p>
          <a:p>
            <a:pPr/>
            <a:r>
              <a:t>Mortality 1.1% (10x HIC  = APRICOT study)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r>
              <a:t>The SAPSOS study describes the paediatric surgical population in South Africa, a middle-income country (MIC). The incidence and types of complications are different from high income countries (HICs), risk factors for complications are different from HICs. Postoperative mortality is higher than in HICs</a:t>
            </a:r>
            <a:r>
              <a:t> .</a:t>
            </a:r>
          </a:p>
          <a:p>
            <a:pPr/>
            <a:r>
              <a:t>incidence of complications 9.7% (double HICs)</a:t>
            </a:r>
          </a:p>
          <a:p>
            <a:pPr/>
            <a:r>
              <a:t>Mortality 1.1% (10x HIC  = APRICOT study)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p>
            <a:pPr/>
            <a:r>
              <a:t>A prospective study of paediatric perioperative mortality in 24 Kenyan hospitals showed a 7 day postoperative mortality of 1.7%.(4)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r>
              <a:t>We are aware of the Adult studies – ASOS and ASOS-2, both studies published in high impact journals. There is a well-established network in Africa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In Africa, approximately 50% of the population are ≤19 years old.</a:t>
            </a:r>
            <a:r>
              <a:t> This is a significant proportion of our population. A lot of these patients require surgery.</a:t>
            </a:r>
          </a:p>
          <a:p>
            <a:pPr/>
            <a:r>
              <a:t>2014 world population sheet www.prb.org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Paediatric surgical patients &lt;18 years in Africa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The quality of the data we collect is important. We need to report on the quality of our data when we publish. We report the number of  eligible patients and total no. recruited. We do this to show that the sample is representative of the patient population and what is really happening with patients. If every eligible patient is not included then the data is not generalizable to the population and it creates bias if there are missing patients. We also report how much data was missing. If there is a lot of of missing data then it indicates poor quality data.</a:t>
            </a:r>
          </a:p>
          <a:p>
            <a:pPr/>
            <a:r>
              <a:t>Every eligible patient should be recruited.</a:t>
            </a:r>
          </a:p>
          <a:p>
            <a:pPr/>
            <a:r>
              <a:t>The quality of our work reflects on our integrity as a group of researchers. We all understand that it is hard to do it well.</a:t>
            </a:r>
          </a:p>
          <a:p>
            <a:pPr/>
            <a:r>
              <a:t>We have made our studies pragmatic with as few data points as possible in order to make sure we are only collecting the most important data. This also helps to limit errors and omissions. We are aware that we are all clinician researchers with a lot of responsibilities.</a:t>
            </a:r>
          </a:p>
          <a:p>
            <a:pPr/>
            <a:r>
              <a:t>If we want to publish in high impact journals such as the Lancet, then we need to be meticulous from the start.</a:t>
            </a:r>
          </a:p>
          <a:p>
            <a:pPr/>
            <a:r>
              <a:t>The journals want confirmation that the data represents what is really happening to our patients. If we miss patients then there is bias, if we miss data then it is hard to show outcomes. We need to be able to show there is no bias and that we are producing high quality data.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p>
          <a:p>
            <a:pPr/>
            <a:r>
              <a:t>Lets show the world that Africa can once again produce high quality high impact research</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7" name="Rectangle 6"/>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18" name="Rectangle 7"/>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19" name="Title Text"/>
          <p:cNvSpPr txBox="1"/>
          <p:nvPr>
            <p:ph type="title"/>
          </p:nvPr>
        </p:nvSpPr>
        <p:spPr>
          <a:xfrm>
            <a:off x="7382516" y="665020"/>
            <a:ext cx="3773163" cy="3566161"/>
          </a:xfrm>
          <a:prstGeom prst="rect">
            <a:avLst/>
          </a:prstGeom>
        </p:spPr>
        <p:txBody>
          <a:bodyPr/>
          <a:lstStyle>
            <a:lvl1pPr>
              <a:defRPr sz="6600">
                <a:solidFill>
                  <a:srgbClr val="262626"/>
                </a:solidFill>
              </a:defRPr>
            </a:lvl1pPr>
          </a:lstStyle>
          <a:p>
            <a:pPr/>
            <a:r>
              <a:t>Title Text</a:t>
            </a:r>
          </a:p>
        </p:txBody>
      </p:sp>
      <p:sp>
        <p:nvSpPr>
          <p:cNvPr id="20" name="Body Level One…"/>
          <p:cNvSpPr txBox="1"/>
          <p:nvPr>
            <p:ph type="body" sz="quarter" idx="1"/>
          </p:nvPr>
        </p:nvSpPr>
        <p:spPr>
          <a:xfrm>
            <a:off x="7382516" y="4455619"/>
            <a:ext cx="3775934" cy="1143001"/>
          </a:xfrm>
          <a:prstGeom prst="rect">
            <a:avLst/>
          </a:prstGeom>
        </p:spPr>
        <p:txBody>
          <a:bodyPr lIns="45719" tIns="45719" rIns="45719" bIns="45719"/>
          <a:lstStyle>
            <a:lvl1pPr marL="0" indent="0">
              <a:buClrTx/>
              <a:buSzTx/>
              <a:buFontTx/>
              <a:buNone/>
              <a:defRPr cap="all" spc="200" sz="2400">
                <a:solidFill>
                  <a:srgbClr val="242852"/>
                </a:solidFill>
              </a:defRPr>
            </a:lvl1pPr>
            <a:lvl2pPr marL="0" indent="457200">
              <a:buClrTx/>
              <a:buSzTx/>
              <a:buFontTx/>
              <a:buNone/>
              <a:defRPr cap="all" spc="200" sz="2400">
                <a:solidFill>
                  <a:srgbClr val="242852"/>
                </a:solidFill>
              </a:defRPr>
            </a:lvl2pPr>
            <a:lvl3pPr marL="0" indent="914400">
              <a:buClrTx/>
              <a:buSzTx/>
              <a:buFontTx/>
              <a:buNone/>
              <a:defRPr cap="all" spc="200" sz="2400">
                <a:solidFill>
                  <a:srgbClr val="242852"/>
                </a:solidFill>
              </a:defRPr>
            </a:lvl3pPr>
            <a:lvl4pPr marL="0" indent="1371600">
              <a:buClrTx/>
              <a:buSzTx/>
              <a:buFontTx/>
              <a:buNone/>
              <a:defRPr cap="all" spc="200" sz="2400">
                <a:solidFill>
                  <a:srgbClr val="242852"/>
                </a:solidFill>
              </a:defRPr>
            </a:lvl4pPr>
            <a:lvl5pPr marL="0" indent="1828800">
              <a:buClrTx/>
              <a:buSzTx/>
              <a:buFontTx/>
              <a:buNone/>
              <a:defRPr cap="all" spc="200" sz="2400">
                <a:solidFill>
                  <a:srgbClr val="242852"/>
                </a:solidFill>
              </a:defRPr>
            </a:lvl5pPr>
          </a:lstStyle>
          <a:p>
            <a:pPr/>
            <a:r>
              <a:t>Body Level One</a:t>
            </a:r>
          </a:p>
          <a:p>
            <a:pPr lvl="1"/>
            <a:r>
              <a:t>Body Level Two</a:t>
            </a:r>
          </a:p>
          <a:p>
            <a:pPr lvl="2"/>
            <a:r>
              <a:t>Body Level Three</a:t>
            </a:r>
          </a:p>
          <a:p>
            <a:pPr lvl="3"/>
            <a:r>
              <a:t>Body Level Four</a:t>
            </a:r>
          </a:p>
          <a:p>
            <a:pPr lvl="4"/>
            <a:r>
              <a:t>Body Level Five</a:t>
            </a:r>
          </a:p>
        </p:txBody>
      </p:sp>
      <p:sp>
        <p:nvSpPr>
          <p:cNvPr id="21" name="Straight Connector 8"/>
          <p:cNvSpPr/>
          <p:nvPr/>
        </p:nvSpPr>
        <p:spPr>
          <a:xfrm>
            <a:off x="1207657" y="4343400"/>
            <a:ext cx="9875521" cy="0"/>
          </a:xfrm>
          <a:prstGeom prst="line">
            <a:avLst/>
          </a:prstGeom>
          <a:ln w="6350">
            <a:solidFill>
              <a:srgbClr val="808080"/>
            </a:solidFill>
          </a:ln>
        </p:spPr>
        <p:txBody>
          <a:bodyPr lIns="45719" rIns="45719"/>
          <a:lstStyle/>
          <a:p>
            <a:pPr/>
          </a:p>
        </p:txBody>
      </p:sp>
      <p:sp>
        <p:nvSpPr>
          <p:cNvPr id="22" name="Straight Connector 11"/>
          <p:cNvSpPr/>
          <p:nvPr/>
        </p:nvSpPr>
        <p:spPr>
          <a:xfrm>
            <a:off x="1138792" y="4343400"/>
            <a:ext cx="10136939" cy="0"/>
          </a:xfrm>
          <a:prstGeom prst="line">
            <a:avLst/>
          </a:prstGeom>
          <a:ln w="12700">
            <a:solidFill>
              <a:srgbClr val="FFFFFF"/>
            </a:solidFill>
          </a:ln>
        </p:spPr>
        <p:txBody>
          <a:bodyPr lIns="45719" rIns="45719"/>
          <a:lstStyle/>
          <a:p>
            <a:pP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0" name="Rectangle 6"/>
          <p:cNvSpPr/>
          <p:nvPr/>
        </p:nvSpPr>
        <p:spPr>
          <a:xfrm>
            <a:off x="1" y="6136647"/>
            <a:ext cx="12192001" cy="721355"/>
          </a:xfrm>
          <a:prstGeom prst="rect">
            <a:avLst/>
          </a:prstGeom>
          <a:solidFill>
            <a:schemeClr val="accent2"/>
          </a:solidFill>
          <a:ln w="12700">
            <a:miter lim="400000"/>
          </a:ln>
        </p:spPr>
        <p:txBody>
          <a:bodyPr lIns="45719" rIns="45719"/>
          <a:lstStyle/>
          <a:p>
            <a:pPr/>
          </a:p>
        </p:txBody>
      </p:sp>
      <p:sp>
        <p:nvSpPr>
          <p:cNvPr id="31" name="Rectangle 8"/>
          <p:cNvSpPr/>
          <p:nvPr/>
        </p:nvSpPr>
        <p:spPr>
          <a:xfrm>
            <a:off x="-1" y="6060928"/>
            <a:ext cx="12192003" cy="75718"/>
          </a:xfrm>
          <a:prstGeom prst="rect">
            <a:avLst/>
          </a:prstGeom>
          <a:solidFill>
            <a:schemeClr val="accent1"/>
          </a:solidFill>
          <a:ln w="12700">
            <a:miter lim="400000"/>
          </a:ln>
        </p:spPr>
        <p:txBody>
          <a:bodyPr lIns="45719" rIns="45719"/>
          <a:lstStyle/>
          <a:p>
            <a:pPr/>
          </a:p>
        </p:txBody>
      </p:sp>
      <p:sp>
        <p:nvSpPr>
          <p:cNvPr id="32" name="Straight Connector 9"/>
          <p:cNvSpPr/>
          <p:nvPr/>
        </p:nvSpPr>
        <p:spPr>
          <a:xfrm>
            <a:off x="1193532" y="1737845"/>
            <a:ext cx="9966961" cy="1"/>
          </a:xfrm>
          <a:prstGeom prst="line">
            <a:avLst/>
          </a:prstGeom>
          <a:ln w="6350">
            <a:solidFill>
              <a:srgbClr val="808080"/>
            </a:solidFill>
          </a:ln>
        </p:spPr>
        <p:txBody>
          <a:bodyPr lIns="45719" rIns="45719"/>
          <a:lstStyle/>
          <a:p>
            <a:pPr/>
          </a:p>
        </p:txBody>
      </p:sp>
      <p:grpSp>
        <p:nvGrpSpPr>
          <p:cNvPr id="35" name="Picture 10"/>
          <p:cNvGrpSpPr/>
          <p:nvPr/>
        </p:nvGrpSpPr>
        <p:grpSpPr>
          <a:xfrm>
            <a:off x="9473782" y="5287314"/>
            <a:ext cx="2480769" cy="1437688"/>
            <a:chOff x="0" y="0"/>
            <a:chExt cx="2480767" cy="1437686"/>
          </a:xfrm>
        </p:grpSpPr>
        <p:sp>
          <p:nvSpPr>
            <p:cNvPr id="33" name="Rectangle"/>
            <p:cNvSpPr/>
            <p:nvPr/>
          </p:nvSpPr>
          <p:spPr>
            <a:xfrm>
              <a:off x="0" y="0"/>
              <a:ext cx="2480768" cy="1437687"/>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4" name="image1.tif" descr="image1.tif"/>
            <p:cNvPicPr>
              <a:picLocks noChangeAspect="1"/>
            </p:cNvPicPr>
            <p:nvPr/>
          </p:nvPicPr>
          <p:blipFill>
            <a:blip r:embed="rId2">
              <a:extLst/>
            </a:blip>
            <a:stretch>
              <a:fillRect/>
            </a:stretch>
          </p:blipFill>
          <p:spPr>
            <a:xfrm>
              <a:off x="0" y="0"/>
              <a:ext cx="2480768" cy="1437687"/>
            </a:xfrm>
            <a:prstGeom prst="rect">
              <a:avLst/>
            </a:prstGeom>
            <a:ln w="12700" cap="flat">
              <a:noFill/>
              <a:miter lim="400000"/>
            </a:ln>
            <a:effectLst/>
          </p:spPr>
        </p:pic>
      </p:grpSp>
      <p:sp>
        <p:nvSpPr>
          <p:cNvPr id="36" name="Title Text"/>
          <p:cNvSpPr txBox="1"/>
          <p:nvPr>
            <p:ph type="title"/>
          </p:nvPr>
        </p:nvSpPr>
        <p:spPr>
          <a:prstGeom prst="rect">
            <a:avLst/>
          </a:prstGeom>
        </p:spPr>
        <p:txBody>
          <a:bodyPr/>
          <a:lstStyle/>
          <a:p>
            <a:pPr/>
            <a:r>
              <a:t>Title Text</a:t>
            </a:r>
          </a:p>
        </p:txBody>
      </p:sp>
      <p:sp>
        <p:nvSpPr>
          <p:cNvPr id="37" name="Body Level One…"/>
          <p:cNvSpPr txBox="1"/>
          <p:nvPr>
            <p:ph type="body" idx="1"/>
          </p:nvPr>
        </p:nvSpPr>
        <p:spPr>
          <a:xfrm>
            <a:off x="1196897" y="1858261"/>
            <a:ext cx="10058401" cy="40233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45" name="Rectangle 6"/>
          <p:cNvSpPr/>
          <p:nvPr/>
        </p:nvSpPr>
        <p:spPr>
          <a:xfrm>
            <a:off x="1" y="6136647"/>
            <a:ext cx="12192001" cy="721355"/>
          </a:xfrm>
          <a:prstGeom prst="rect">
            <a:avLst/>
          </a:prstGeom>
          <a:solidFill>
            <a:schemeClr val="accent2"/>
          </a:solidFill>
          <a:ln w="12700">
            <a:miter lim="400000"/>
          </a:ln>
        </p:spPr>
        <p:txBody>
          <a:bodyPr lIns="45719" rIns="45719"/>
          <a:lstStyle/>
          <a:p>
            <a:pPr/>
          </a:p>
        </p:txBody>
      </p:sp>
      <p:sp>
        <p:nvSpPr>
          <p:cNvPr id="46" name="Rectangle 8"/>
          <p:cNvSpPr/>
          <p:nvPr/>
        </p:nvSpPr>
        <p:spPr>
          <a:xfrm>
            <a:off x="-1" y="6060928"/>
            <a:ext cx="12192003" cy="75718"/>
          </a:xfrm>
          <a:prstGeom prst="rect">
            <a:avLst/>
          </a:prstGeom>
          <a:solidFill>
            <a:schemeClr val="accent1"/>
          </a:solidFill>
          <a:ln w="12700">
            <a:miter lim="400000"/>
          </a:ln>
        </p:spPr>
        <p:txBody>
          <a:bodyPr lIns="45719" rIns="45719"/>
          <a:lstStyle/>
          <a:p>
            <a:pPr/>
          </a:p>
        </p:txBody>
      </p:sp>
      <p:sp>
        <p:nvSpPr>
          <p:cNvPr id="47" name="Straight Connector 9"/>
          <p:cNvSpPr/>
          <p:nvPr/>
        </p:nvSpPr>
        <p:spPr>
          <a:xfrm>
            <a:off x="1193532" y="1737845"/>
            <a:ext cx="9966961" cy="1"/>
          </a:xfrm>
          <a:prstGeom prst="line">
            <a:avLst/>
          </a:prstGeom>
          <a:ln w="6350">
            <a:solidFill>
              <a:srgbClr val="808080"/>
            </a:solidFill>
          </a:ln>
        </p:spPr>
        <p:txBody>
          <a:bodyPr lIns="45719" rIns="45719"/>
          <a:lstStyle/>
          <a:p>
            <a:pPr/>
          </a:p>
        </p:txBody>
      </p:sp>
      <p:grpSp>
        <p:nvGrpSpPr>
          <p:cNvPr id="50" name="Picture 10"/>
          <p:cNvGrpSpPr/>
          <p:nvPr/>
        </p:nvGrpSpPr>
        <p:grpSpPr>
          <a:xfrm>
            <a:off x="9473782" y="5287314"/>
            <a:ext cx="2480769" cy="1437688"/>
            <a:chOff x="0" y="0"/>
            <a:chExt cx="2480767" cy="1437686"/>
          </a:xfrm>
        </p:grpSpPr>
        <p:sp>
          <p:nvSpPr>
            <p:cNvPr id="48" name="Rectangle"/>
            <p:cNvSpPr/>
            <p:nvPr/>
          </p:nvSpPr>
          <p:spPr>
            <a:xfrm>
              <a:off x="0" y="0"/>
              <a:ext cx="2480768" cy="1437687"/>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49" name="image1.tif" descr="image1.tif"/>
            <p:cNvPicPr>
              <a:picLocks noChangeAspect="1"/>
            </p:cNvPicPr>
            <p:nvPr/>
          </p:nvPicPr>
          <p:blipFill>
            <a:blip r:embed="rId2">
              <a:extLst/>
            </a:blip>
            <a:stretch>
              <a:fillRect/>
            </a:stretch>
          </p:blipFill>
          <p:spPr>
            <a:xfrm>
              <a:off x="0" y="0"/>
              <a:ext cx="2480768" cy="1437687"/>
            </a:xfrm>
            <a:prstGeom prst="rect">
              <a:avLst/>
            </a:prstGeom>
            <a:ln w="12700" cap="flat">
              <a:noFill/>
              <a:miter lim="400000"/>
            </a:ln>
            <a:effectLst/>
          </p:spPr>
        </p:pic>
      </p:grpSp>
      <p:sp>
        <p:nvSpPr>
          <p:cNvPr id="51" name="Title Text"/>
          <p:cNvSpPr txBox="1"/>
          <p:nvPr>
            <p:ph type="title"/>
          </p:nvPr>
        </p:nvSpPr>
        <p:spPr>
          <a:xfrm>
            <a:off x="1097280" y="286603"/>
            <a:ext cx="10058401" cy="1450757"/>
          </a:xfrm>
          <a:prstGeom prst="rect">
            <a:avLst/>
          </a:prstGeom>
        </p:spPr>
        <p:txBody>
          <a:bodyPr/>
          <a:lstStyle/>
          <a:p>
            <a:pPr/>
            <a:r>
              <a:t>Title Text</a:t>
            </a:r>
          </a:p>
        </p:txBody>
      </p:sp>
      <p:sp>
        <p:nvSpPr>
          <p:cNvPr id="52" name="Body Level One…"/>
          <p:cNvSpPr txBox="1"/>
          <p:nvPr>
            <p:ph type="body" sz="half" idx="1"/>
          </p:nvPr>
        </p:nvSpPr>
        <p:spPr>
          <a:xfrm>
            <a:off x="1097278" y="1845734"/>
            <a:ext cx="493776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0" name="Title Text"/>
          <p:cNvSpPr txBox="1"/>
          <p:nvPr>
            <p:ph type="title"/>
          </p:nvPr>
        </p:nvSpPr>
        <p:spPr>
          <a:xfrm>
            <a:off x="1097280" y="286603"/>
            <a:ext cx="10058401" cy="1450757"/>
          </a:xfrm>
          <a:prstGeom prst="rect">
            <a:avLst/>
          </a:prstGeom>
        </p:spPr>
        <p:txBody>
          <a:bodyPr/>
          <a:lstStyle/>
          <a:p>
            <a:pPr/>
            <a:r>
              <a:t>Title Text</a:t>
            </a:r>
          </a:p>
        </p:txBody>
      </p:sp>
      <p:sp>
        <p:nvSpPr>
          <p:cNvPr id="61" name="Body Level One…"/>
          <p:cNvSpPr txBox="1"/>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242852"/>
                </a:solidFill>
              </a:defRPr>
            </a:lvl1pPr>
            <a:lvl2pPr marL="0" indent="457200">
              <a:buClrTx/>
              <a:buSzTx/>
              <a:buFontTx/>
              <a:buNone/>
              <a:defRPr cap="all">
                <a:solidFill>
                  <a:srgbClr val="242852"/>
                </a:solidFill>
              </a:defRPr>
            </a:lvl2pPr>
            <a:lvl3pPr marL="0" indent="914400">
              <a:buClrTx/>
              <a:buSzTx/>
              <a:buFontTx/>
              <a:buNone/>
              <a:defRPr cap="all">
                <a:solidFill>
                  <a:srgbClr val="242852"/>
                </a:solidFill>
              </a:defRPr>
            </a:lvl3pPr>
            <a:lvl4pPr marL="0" indent="1371600">
              <a:buClrTx/>
              <a:buSzTx/>
              <a:buFontTx/>
              <a:buNone/>
              <a:defRPr cap="all">
                <a:solidFill>
                  <a:srgbClr val="242852"/>
                </a:solidFill>
              </a:defRPr>
            </a:lvl4pPr>
            <a:lvl5pPr marL="0" indent="1828800">
              <a:buClrTx/>
              <a:buSzTx/>
              <a:buFontTx/>
              <a:buNone/>
              <a:defRPr cap="all">
                <a:solidFill>
                  <a:srgbClr val="242852"/>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Text Placeholder 4"/>
          <p:cNvSpPr/>
          <p:nvPr>
            <p:ph type="body" sz="quarter" idx="21"/>
          </p:nvPr>
        </p:nvSpPr>
        <p:spPr>
          <a:xfrm>
            <a:off x="6217919" y="1846052"/>
            <a:ext cx="4937762" cy="736283"/>
          </a:xfrm>
          <a:prstGeom prst="rect">
            <a:avLst/>
          </a:prstGeom>
        </p:spPr>
        <p:txBody>
          <a:bodyPr lIns="45719" tIns="45719" rIns="45719" bIns="45719" anchor="ctr"/>
          <a:lstStyle/>
          <a:p>
            <a:pPr marL="0" indent="0">
              <a:buClrTx/>
              <a:buSzTx/>
              <a:buFontTx/>
              <a:buNone/>
              <a:defRPr cap="all">
                <a:solidFill>
                  <a:srgbClr val="242852"/>
                </a:solidFill>
              </a:defRPr>
            </a:pP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6"/>
          <p:cNvSpPr/>
          <p:nvPr/>
        </p:nvSpPr>
        <p:spPr>
          <a:xfrm>
            <a:off x="1" y="6136647"/>
            <a:ext cx="12192001" cy="721355"/>
          </a:xfrm>
          <a:prstGeom prst="rect">
            <a:avLst/>
          </a:prstGeom>
          <a:solidFill>
            <a:schemeClr val="accent2"/>
          </a:solidFill>
          <a:ln w="12700">
            <a:miter lim="400000"/>
          </a:ln>
        </p:spPr>
        <p:txBody>
          <a:bodyPr lIns="45719" rIns="45719"/>
          <a:lstStyle/>
          <a:p>
            <a:pPr/>
          </a:p>
        </p:txBody>
      </p:sp>
      <p:sp>
        <p:nvSpPr>
          <p:cNvPr id="3" name="Rectangle 8"/>
          <p:cNvSpPr/>
          <p:nvPr/>
        </p:nvSpPr>
        <p:spPr>
          <a:xfrm>
            <a:off x="-1" y="6060928"/>
            <a:ext cx="12192003" cy="75718"/>
          </a:xfrm>
          <a:prstGeom prst="rect">
            <a:avLst/>
          </a:prstGeom>
          <a:solidFill>
            <a:schemeClr val="accent1"/>
          </a:solidFill>
          <a:ln w="12700">
            <a:miter lim="400000"/>
          </a:ln>
        </p:spPr>
        <p:txBody>
          <a:bodyPr lIns="45719" rIns="45719"/>
          <a:lstStyle/>
          <a:p>
            <a:pPr/>
          </a:p>
        </p:txBody>
      </p:sp>
      <p:sp>
        <p:nvSpPr>
          <p:cNvPr id="4" name="Straight Connector 9"/>
          <p:cNvSpPr/>
          <p:nvPr/>
        </p:nvSpPr>
        <p:spPr>
          <a:xfrm>
            <a:off x="1193532" y="1737845"/>
            <a:ext cx="9966961" cy="1"/>
          </a:xfrm>
          <a:prstGeom prst="line">
            <a:avLst/>
          </a:prstGeom>
          <a:ln w="6350">
            <a:solidFill>
              <a:srgbClr val="808080"/>
            </a:solidFill>
          </a:ln>
        </p:spPr>
        <p:txBody>
          <a:bodyPr lIns="45719" rIns="45719"/>
          <a:lstStyle/>
          <a:p>
            <a:pPr/>
          </a:p>
        </p:txBody>
      </p:sp>
      <p:grpSp>
        <p:nvGrpSpPr>
          <p:cNvPr id="7" name="Picture 10"/>
          <p:cNvGrpSpPr/>
          <p:nvPr/>
        </p:nvGrpSpPr>
        <p:grpSpPr>
          <a:xfrm>
            <a:off x="9473782" y="5287314"/>
            <a:ext cx="2480769" cy="1437688"/>
            <a:chOff x="0" y="0"/>
            <a:chExt cx="2480767" cy="1437686"/>
          </a:xfrm>
        </p:grpSpPr>
        <p:sp>
          <p:nvSpPr>
            <p:cNvPr id="5" name="Rectangle"/>
            <p:cNvSpPr/>
            <p:nvPr/>
          </p:nvSpPr>
          <p:spPr>
            <a:xfrm>
              <a:off x="0" y="0"/>
              <a:ext cx="2480768" cy="1437687"/>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6" name="image1.tif" descr="image1.tif"/>
            <p:cNvPicPr>
              <a:picLocks noChangeAspect="1"/>
            </p:cNvPicPr>
            <p:nvPr/>
          </p:nvPicPr>
          <p:blipFill>
            <a:blip r:embed="rId2">
              <a:extLst/>
            </a:blip>
            <a:stretch>
              <a:fillRect/>
            </a:stretch>
          </p:blipFill>
          <p:spPr>
            <a:xfrm>
              <a:off x="0" y="0"/>
              <a:ext cx="2480768" cy="1437687"/>
            </a:xfrm>
            <a:prstGeom prst="rect">
              <a:avLst/>
            </a:prstGeom>
            <a:ln w="12700" cap="flat">
              <a:noFill/>
              <a:miter lim="400000"/>
            </a:ln>
            <a:effectLst/>
          </p:spPr>
        </p:pic>
      </p:grpSp>
      <p:sp>
        <p:nvSpPr>
          <p:cNvPr id="8" name="Title Text"/>
          <p:cNvSpPr txBox="1"/>
          <p:nvPr>
            <p:ph type="title"/>
          </p:nvPr>
        </p:nvSpPr>
        <p:spPr>
          <a:xfrm>
            <a:off x="1193531" y="226879"/>
            <a:ext cx="10058401" cy="145075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9"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1pPr>
      <a:lvl2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2pPr>
      <a:lvl3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3pPr>
      <a:lvl4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4pPr>
      <a:lvl5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5pPr>
      <a:lvl6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6pPr>
      <a:lvl7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7pPr>
      <a:lvl8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8pPr>
      <a:lvl9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Helvetica Neue"/>
          <a:ea typeface="Helvetica Neue"/>
          <a:cs typeface="Helvetica Neue"/>
          <a:sym typeface="Helvetica Neue"/>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b="0" baseline="0" cap="none" i="0" spc="0" strike="noStrike" sz="2000" u="none">
          <a:solidFill>
            <a:srgbClr val="404040"/>
          </a:solidFill>
          <a:uFillTx/>
          <a:latin typeface="Helvetica Neue"/>
          <a:ea typeface="Helvetica Neue"/>
          <a:cs typeface="Helvetica Neue"/>
          <a:sym typeface="Helvetica Neue"/>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Helvetica Neue"/>
          <a:ea typeface="Helvetica Neue"/>
          <a:cs typeface="Helvetica Neue"/>
          <a:sym typeface="Helvetica Neue"/>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9" name="Picture 3"/>
          <p:cNvGrpSpPr/>
          <p:nvPr/>
        </p:nvGrpSpPr>
        <p:grpSpPr>
          <a:xfrm>
            <a:off x="2534105" y="518482"/>
            <a:ext cx="7123790" cy="4128471"/>
            <a:chOff x="0" y="0"/>
            <a:chExt cx="7123789" cy="4128470"/>
          </a:xfrm>
        </p:grpSpPr>
        <p:sp>
          <p:nvSpPr>
            <p:cNvPr id="87" name="Rectangle"/>
            <p:cNvSpPr/>
            <p:nvPr/>
          </p:nvSpPr>
          <p:spPr>
            <a:xfrm>
              <a:off x="0" y="0"/>
              <a:ext cx="7123790" cy="4128471"/>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88" name="image2.tif" descr="image2.tif"/>
            <p:cNvPicPr>
              <a:picLocks noChangeAspect="1"/>
            </p:cNvPicPr>
            <p:nvPr/>
          </p:nvPicPr>
          <p:blipFill>
            <a:blip r:embed="rId2">
              <a:extLst/>
            </a:blip>
            <a:stretch>
              <a:fillRect/>
            </a:stretch>
          </p:blipFill>
          <p:spPr>
            <a:xfrm>
              <a:off x="0" y="0"/>
              <a:ext cx="7123790" cy="4128471"/>
            </a:xfrm>
            <a:prstGeom prst="rect">
              <a:avLst/>
            </a:prstGeom>
            <a:ln w="12700" cap="flat">
              <a:noFill/>
              <a:miter lim="400000"/>
            </a:ln>
            <a:effectLst/>
          </p:spPr>
        </p:pic>
      </p:grpSp>
      <p:sp>
        <p:nvSpPr>
          <p:cNvPr id="90" name="Subtitle 2"/>
          <p:cNvSpPr txBox="1"/>
          <p:nvPr>
            <p:ph type="subTitle" sz="quarter" idx="1"/>
          </p:nvPr>
        </p:nvSpPr>
        <p:spPr>
          <a:xfrm>
            <a:off x="3336311" y="5049978"/>
            <a:ext cx="5519378" cy="616304"/>
          </a:xfrm>
          <a:prstGeom prst="rect">
            <a:avLst/>
          </a:prstGeom>
        </p:spPr>
        <p:txBody>
          <a:bodyPr/>
          <a:lstStyle>
            <a:lvl1pPr marL="91439" indent="-91439" algn="ctr">
              <a:buClr>
                <a:schemeClr val="accent1"/>
              </a:buClr>
              <a:buSzPct val="100000"/>
              <a:buFont typeface="Calibri"/>
              <a:buChar char=" "/>
              <a:defRPr sz="2200">
                <a:solidFill>
                  <a:srgbClr val="034A85"/>
                </a:solidFill>
                <a:latin typeface="+mj-lt"/>
                <a:ea typeface="+mj-ea"/>
                <a:cs typeface="+mj-cs"/>
                <a:sym typeface="Calibri"/>
              </a:defRPr>
            </a:lvl1pPr>
          </a:lstStyle>
          <a:p>
            <a:pPr/>
            <a:r>
              <a:t>The Asos-Paeds investigators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1097280" y="286602"/>
            <a:ext cx="10058401" cy="932599"/>
          </a:xfrm>
          <a:prstGeom prst="rect">
            <a:avLst/>
          </a:prstGeom>
        </p:spPr>
        <p:txBody>
          <a:bodyPr/>
          <a:lstStyle>
            <a:lvl1pPr>
              <a:defRPr spc="-100">
                <a:solidFill>
                  <a:srgbClr val="242852"/>
                </a:solidFill>
                <a:latin typeface="+mn-lt"/>
                <a:ea typeface="+mn-ea"/>
                <a:cs typeface="+mn-cs"/>
                <a:sym typeface="Helvetica"/>
              </a:defRPr>
            </a:lvl1pPr>
          </a:lstStyle>
          <a:p>
            <a:pPr/>
            <a:r>
              <a:t>OBJECTIVES</a:t>
            </a:r>
          </a:p>
        </p:txBody>
      </p:sp>
      <p:sp>
        <p:nvSpPr>
          <p:cNvPr id="131" name="Content Placeholder 2"/>
          <p:cNvSpPr txBox="1"/>
          <p:nvPr>
            <p:ph type="body" idx="1"/>
          </p:nvPr>
        </p:nvSpPr>
        <p:spPr>
          <a:xfrm>
            <a:off x="1097280" y="1740880"/>
            <a:ext cx="10058401" cy="4047380"/>
          </a:xfrm>
          <a:prstGeom prst="rect">
            <a:avLst/>
          </a:prstGeom>
        </p:spPr>
        <p:txBody>
          <a:bodyPr/>
          <a:lstStyle/>
          <a:p>
            <a:pPr marL="0" indent="0">
              <a:lnSpc>
                <a:spcPct val="135000"/>
              </a:lnSpc>
              <a:buSzTx/>
              <a:buNone/>
              <a:defRPr b="1">
                <a:solidFill>
                  <a:schemeClr val="accent1"/>
                </a:solidFill>
                <a:latin typeface="+mn-lt"/>
                <a:ea typeface="+mn-ea"/>
                <a:cs typeface="+mn-cs"/>
                <a:sym typeface="Helvetica"/>
              </a:defRPr>
            </a:pPr>
            <a:r>
              <a:t>Primary objective</a:t>
            </a:r>
            <a:endParaRPr sz="2400"/>
          </a:p>
          <a:p>
            <a:pPr>
              <a:lnSpc>
                <a:spcPct val="135000"/>
              </a:lnSpc>
              <a:defRPr>
                <a:latin typeface="+mn-lt"/>
                <a:ea typeface="+mn-ea"/>
                <a:cs typeface="+mn-cs"/>
                <a:sym typeface="Helvetica"/>
              </a:defRPr>
            </a:pPr>
            <a:r>
              <a:t>In-hospital </a:t>
            </a:r>
            <a:r>
              <a:rPr b="1">
                <a:solidFill>
                  <a:schemeClr val="accent1"/>
                </a:solidFill>
              </a:rPr>
              <a:t>postoperative complications</a:t>
            </a:r>
            <a:r>
              <a:t> up to 30 days post-surgery </a:t>
            </a:r>
            <a:endParaRPr sz="2400"/>
          </a:p>
          <a:p>
            <a:pPr marL="0" indent="0">
              <a:lnSpc>
                <a:spcPct val="135000"/>
              </a:lnSpc>
              <a:buSzTx/>
              <a:buNone/>
              <a:defRPr b="1">
                <a:solidFill>
                  <a:schemeClr val="accent1"/>
                </a:solidFill>
                <a:latin typeface="+mn-lt"/>
                <a:ea typeface="+mn-ea"/>
                <a:cs typeface="+mn-cs"/>
                <a:sym typeface="Helvetica"/>
              </a:defRPr>
            </a:pPr>
            <a:r>
              <a:t>Secondary objectives</a:t>
            </a:r>
            <a:endParaRPr sz="1700"/>
          </a:p>
          <a:p>
            <a:pPr>
              <a:lnSpc>
                <a:spcPct val="135000"/>
              </a:lnSpc>
              <a:defRPr>
                <a:effectLst>
                  <a:outerShdw sx="100000" sy="100000" kx="0" ky="0" algn="b" rotWithShape="0" blurRad="0" dist="0" dir="0">
                    <a:srgbClr val="000000"/>
                  </a:outerShdw>
                </a:effectLst>
                <a:latin typeface="+mn-lt"/>
                <a:ea typeface="+mn-ea"/>
                <a:cs typeface="+mn-cs"/>
                <a:sym typeface="Helvetica"/>
              </a:defRPr>
            </a:pPr>
            <a:r>
              <a:t>In-hospital </a:t>
            </a:r>
            <a:r>
              <a:rPr b="1">
                <a:solidFill>
                  <a:schemeClr val="accent1"/>
                </a:solidFill>
              </a:rPr>
              <a:t>peri-operative</a:t>
            </a:r>
            <a:r>
              <a:t> </a:t>
            </a:r>
            <a:r>
              <a:rPr b="1">
                <a:solidFill>
                  <a:schemeClr val="accent1"/>
                </a:solidFill>
              </a:rPr>
              <a:t>mortality rate </a:t>
            </a:r>
            <a:r>
              <a:t>up to 30 days post-surgery,</a:t>
            </a:r>
            <a:endParaRPr sz="2400"/>
          </a:p>
          <a:p>
            <a:pPr>
              <a:lnSpc>
                <a:spcPct val="135000"/>
              </a:lnSpc>
              <a:defRPr>
                <a:effectLst>
                  <a:outerShdw sx="100000" sy="100000" kx="0" ky="0" algn="b" rotWithShape="0" blurRad="0" dist="0" dir="0">
                    <a:srgbClr val="000000"/>
                  </a:outerShdw>
                </a:effectLst>
                <a:latin typeface="+mn-lt"/>
                <a:ea typeface="+mn-ea"/>
                <a:cs typeface="+mn-cs"/>
                <a:sym typeface="Helvetica"/>
              </a:defRPr>
            </a:pPr>
            <a:r>
              <a:t>Incidence of intraoperative severe critical incidents,</a:t>
            </a:r>
            <a:endParaRPr sz="2400"/>
          </a:p>
          <a:p>
            <a:pPr>
              <a:lnSpc>
                <a:spcPct val="135000"/>
              </a:lnSpc>
              <a:defRPr>
                <a:effectLst>
                  <a:outerShdw sx="100000" sy="100000" kx="0" ky="0" algn="b" rotWithShape="0" blurRad="0" dist="0" dir="0">
                    <a:srgbClr val="000000"/>
                  </a:outerShdw>
                </a:effectLst>
                <a:latin typeface="+mn-lt"/>
                <a:ea typeface="+mn-ea"/>
                <a:cs typeface="+mn-cs"/>
                <a:sym typeface="Helvetica"/>
              </a:defRPr>
            </a:pPr>
            <a:r>
              <a:t>To determine the association between pre-operative, intra-operative and facility factors with postoperative complications and death.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itle 1"/>
          <p:cNvSpPr txBox="1"/>
          <p:nvPr>
            <p:ph type="title"/>
          </p:nvPr>
        </p:nvSpPr>
        <p:spPr>
          <a:xfrm>
            <a:off x="1193531" y="226880"/>
            <a:ext cx="10058401" cy="1450757"/>
          </a:xfrm>
          <a:prstGeom prst="rect">
            <a:avLst/>
          </a:prstGeom>
        </p:spPr>
        <p:txBody>
          <a:bodyPr/>
          <a:lstStyle>
            <a:lvl1pPr>
              <a:defRPr spc="-100">
                <a:latin typeface="+mn-lt"/>
                <a:ea typeface="+mn-ea"/>
                <a:cs typeface="+mn-cs"/>
                <a:sym typeface="Helvetica"/>
              </a:defRPr>
            </a:lvl1pPr>
          </a:lstStyle>
          <a:p>
            <a:pPr/>
            <a:r>
              <a:t>PROCEDURE FOR REGISTERING</a:t>
            </a:r>
          </a:p>
        </p:txBody>
      </p:sp>
      <p:sp>
        <p:nvSpPr>
          <p:cNvPr id="136" name="Content Placeholder 2"/>
          <p:cNvSpPr txBox="1"/>
          <p:nvPr>
            <p:ph type="body" idx="1"/>
          </p:nvPr>
        </p:nvSpPr>
        <p:spPr>
          <a:xfrm>
            <a:off x="1196897" y="1858261"/>
            <a:ext cx="10058401" cy="4023360"/>
          </a:xfrm>
          <a:prstGeom prst="rect">
            <a:avLst/>
          </a:prstGeom>
        </p:spPr>
        <p:txBody>
          <a:bodyPr/>
          <a:lstStyle/>
          <a:p>
            <a:pPr lvl="1" marL="384047" indent="-182879">
              <a:spcBef>
                <a:spcPts val="400"/>
              </a:spcBef>
              <a:buFont typeface="Arial"/>
              <a:buChar char="•"/>
              <a:defRPr sz="2600">
                <a:latin typeface="+mn-lt"/>
                <a:ea typeface="+mn-ea"/>
                <a:cs typeface="+mn-cs"/>
                <a:sym typeface="Helvetica"/>
              </a:defRPr>
            </a:pPr>
            <a:r>
              <a:t>The PI confirms name and contact details of national lead</a:t>
            </a:r>
            <a:endParaRPr sz="1800"/>
          </a:p>
          <a:p>
            <a:pPr lvl="1" marL="384047" indent="-182879">
              <a:spcBef>
                <a:spcPts val="400"/>
              </a:spcBef>
              <a:buFont typeface="Arial"/>
              <a:buChar char="•"/>
              <a:defRPr sz="2600">
                <a:latin typeface="+mn-lt"/>
                <a:ea typeface="+mn-ea"/>
                <a:cs typeface="+mn-cs"/>
                <a:sym typeface="Helvetica"/>
              </a:defRPr>
            </a:pPr>
            <a:r>
              <a:t>SSSA team contacts the national lead and sends registration link</a:t>
            </a:r>
            <a:endParaRPr sz="1800"/>
          </a:p>
          <a:p>
            <a:pPr lvl="1" marL="384047" indent="-182879">
              <a:spcBef>
                <a:spcPts val="400"/>
              </a:spcBef>
              <a:buFont typeface="Arial"/>
              <a:buChar char="•"/>
              <a:defRPr sz="2600">
                <a:latin typeface="+mn-lt"/>
                <a:ea typeface="+mn-ea"/>
                <a:cs typeface="+mn-cs"/>
                <a:sym typeface="Helvetica"/>
              </a:defRPr>
            </a:pPr>
            <a:r>
              <a:t>SSSA team sends names of investigators that have declared interest to the national leader at regular intervals</a:t>
            </a:r>
            <a:endParaRPr sz="1800"/>
          </a:p>
          <a:p>
            <a:pPr lvl="1" marL="384047" indent="-182879">
              <a:spcBef>
                <a:spcPts val="400"/>
              </a:spcBef>
              <a:buFont typeface="Arial"/>
              <a:buChar char="•"/>
              <a:defRPr sz="2600">
                <a:latin typeface="+mn-lt"/>
                <a:ea typeface="+mn-ea"/>
                <a:cs typeface="+mn-cs"/>
                <a:sym typeface="Helvetica"/>
              </a:defRPr>
            </a:pPr>
            <a:r>
              <a:t>The national lead confirms hospital lead names and contact details</a:t>
            </a:r>
            <a:endParaRPr sz="1800"/>
          </a:p>
          <a:p>
            <a:pPr lvl="1" marL="384047" indent="-182879">
              <a:spcBef>
                <a:spcPts val="400"/>
              </a:spcBef>
              <a:buFont typeface="Arial"/>
              <a:buChar char="•"/>
              <a:defRPr sz="2600">
                <a:latin typeface="+mn-lt"/>
                <a:ea typeface="+mn-ea"/>
                <a:cs typeface="+mn-cs"/>
                <a:sym typeface="Helvetica"/>
              </a:defRPr>
            </a:pPr>
            <a:r>
              <a:t>SSSA team forwards registration link to authorized hospital leads</a:t>
            </a:r>
            <a:endParaRPr sz="1800"/>
          </a:p>
          <a:p>
            <a:pPr lvl="1" marL="384047" indent="-182879">
              <a:spcBef>
                <a:spcPts val="400"/>
              </a:spcBef>
              <a:buFont typeface="Arial"/>
              <a:buChar char="•"/>
              <a:defRPr sz="2600">
                <a:latin typeface="+mn-lt"/>
                <a:ea typeface="+mn-ea"/>
                <a:cs typeface="+mn-cs"/>
                <a:sym typeface="Helvetica"/>
              </a:defRPr>
            </a:pPr>
            <a:r>
              <a:t>SSSA team forwards registration link for investigators to hospital leads to send on to their team members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le 1"/>
          <p:cNvSpPr txBox="1"/>
          <p:nvPr>
            <p:ph type="title"/>
          </p:nvPr>
        </p:nvSpPr>
        <p:spPr>
          <a:xfrm>
            <a:off x="1097280" y="286603"/>
            <a:ext cx="10058401" cy="1450757"/>
          </a:xfrm>
          <a:prstGeom prst="rect">
            <a:avLst/>
          </a:prstGeom>
        </p:spPr>
        <p:txBody>
          <a:bodyPr/>
          <a:lstStyle>
            <a:lvl1pPr>
              <a:defRPr spc="-100"/>
            </a:lvl1pPr>
          </a:lstStyle>
          <a:p>
            <a:pPr/>
            <a:r>
              <a:t>PROCEDURE FOR REGISTERING</a:t>
            </a:r>
          </a:p>
        </p:txBody>
      </p:sp>
      <p:pic>
        <p:nvPicPr>
          <p:cNvPr id="139" name="Content Placeholder 4" descr="Content Placeholder 4"/>
          <p:cNvPicPr>
            <a:picLocks noChangeAspect="1"/>
          </p:cNvPicPr>
          <p:nvPr/>
        </p:nvPicPr>
        <p:blipFill>
          <a:blip r:embed="rId2">
            <a:extLst/>
          </a:blip>
          <a:stretch>
            <a:fillRect/>
          </a:stretch>
        </p:blipFill>
        <p:spPr>
          <a:xfrm>
            <a:off x="1554478" y="1845734"/>
            <a:ext cx="4023361" cy="4023360"/>
          </a:xfrm>
          <a:prstGeom prst="rect">
            <a:avLst/>
          </a:prstGeom>
          <a:ln w="12700">
            <a:miter lim="400000"/>
          </a:ln>
        </p:spPr>
      </p:pic>
      <p:sp>
        <p:nvSpPr>
          <p:cNvPr id="140" name="Content Placeholder 3"/>
          <p:cNvSpPr txBox="1"/>
          <p:nvPr>
            <p:ph type="body" sz="half" idx="1"/>
          </p:nvPr>
        </p:nvSpPr>
        <p:spPr>
          <a:xfrm>
            <a:off x="6217919" y="1845734"/>
            <a:ext cx="4937762" cy="4023361"/>
          </a:xfrm>
          <a:prstGeom prst="rect">
            <a:avLst/>
          </a:prstGeom>
        </p:spPr>
        <p:txBody>
          <a:bodyPr/>
          <a:lstStyle/>
          <a:p>
            <a:pPr/>
          </a:p>
          <a:p>
            <a:pPr/>
          </a:p>
          <a:p>
            <a:pPr/>
            <a:r>
              <a:t>REGISTER AS AN INVESTIGATOR </a:t>
            </a:r>
          </a:p>
          <a:p>
            <a:pPr/>
            <a:r>
              <a:t>ON THE </a:t>
            </a:r>
            <a:r>
              <a:rPr b="1"/>
              <a:t>APON </a:t>
            </a:r>
            <a:r>
              <a:t>PLATFORM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674556" y="286603"/>
            <a:ext cx="10481125" cy="1450757"/>
          </a:xfrm>
          <a:prstGeom prst="rect">
            <a:avLst/>
          </a:prstGeom>
        </p:spPr>
        <p:txBody>
          <a:bodyPr/>
          <a:lstStyle/>
          <a:p>
            <a:pPr>
              <a:defRPr spc="-100"/>
            </a:pPr>
            <a:r>
              <a:t>INTRA-OP</a:t>
            </a:r>
            <a:br/>
            <a:r>
              <a:t>CRF</a:t>
            </a:r>
          </a:p>
        </p:txBody>
      </p:sp>
      <p:pic>
        <p:nvPicPr>
          <p:cNvPr id="143" name="Picture 6" descr="Picture 6"/>
          <p:cNvPicPr>
            <a:picLocks noChangeAspect="1"/>
          </p:cNvPicPr>
          <p:nvPr/>
        </p:nvPicPr>
        <p:blipFill>
          <a:blip r:embed="rId2">
            <a:extLst/>
          </a:blip>
          <a:stretch>
            <a:fillRect/>
          </a:stretch>
        </p:blipFill>
        <p:spPr>
          <a:xfrm>
            <a:off x="3556770" y="0"/>
            <a:ext cx="5078459" cy="6858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854439" y="286603"/>
            <a:ext cx="10301242" cy="1450757"/>
          </a:xfrm>
          <a:prstGeom prst="rect">
            <a:avLst/>
          </a:prstGeom>
        </p:spPr>
        <p:txBody>
          <a:bodyPr/>
          <a:lstStyle/>
          <a:p>
            <a:pPr>
              <a:defRPr spc="-100"/>
            </a:pPr>
            <a:r>
              <a:t>POST-OP</a:t>
            </a:r>
            <a:br/>
            <a:r>
              <a:t>CRF</a:t>
            </a:r>
          </a:p>
        </p:txBody>
      </p:sp>
      <p:pic>
        <p:nvPicPr>
          <p:cNvPr id="146" name="Picture 7" descr="Picture 7"/>
          <p:cNvPicPr>
            <a:picLocks noChangeAspect="1"/>
          </p:cNvPicPr>
          <p:nvPr/>
        </p:nvPicPr>
        <p:blipFill>
          <a:blip r:embed="rId2">
            <a:extLst/>
          </a:blip>
          <a:stretch>
            <a:fillRect/>
          </a:stretch>
        </p:blipFill>
        <p:spPr>
          <a:xfrm>
            <a:off x="3606955" y="0"/>
            <a:ext cx="4978090" cy="6858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1097280" y="286603"/>
            <a:ext cx="10058401" cy="1450757"/>
          </a:xfrm>
          <a:prstGeom prst="rect">
            <a:avLst/>
          </a:prstGeom>
        </p:spPr>
        <p:txBody>
          <a:bodyPr/>
          <a:lstStyle>
            <a:lvl1pPr>
              <a:defRPr spc="-100"/>
            </a:lvl1pPr>
          </a:lstStyle>
          <a:p>
            <a:pPr/>
            <a:r>
              <a:t>THE IMPACT OF QUALITY WORK</a:t>
            </a:r>
          </a:p>
        </p:txBody>
      </p:sp>
      <p:sp>
        <p:nvSpPr>
          <p:cNvPr id="149" name="Content Placeholder 4"/>
          <p:cNvSpPr txBox="1"/>
          <p:nvPr>
            <p:ph type="body" idx="1"/>
          </p:nvPr>
        </p:nvSpPr>
        <p:spPr>
          <a:xfrm>
            <a:off x="1097280" y="1860724"/>
            <a:ext cx="10058401" cy="3469408"/>
          </a:xfrm>
          <a:prstGeom prst="rect">
            <a:avLst/>
          </a:prstGeom>
        </p:spPr>
        <p:txBody>
          <a:bodyPr/>
          <a:lstStyle/>
          <a:p>
            <a:pPr marL="0" indent="0">
              <a:lnSpc>
                <a:spcPct val="72000"/>
              </a:lnSpc>
              <a:buSzTx/>
              <a:buNone/>
              <a:defRPr sz="2700"/>
            </a:pPr>
            <a:r>
              <a:t>Data quality is important</a:t>
            </a:r>
            <a:endParaRPr sz="1100"/>
          </a:p>
          <a:p>
            <a:pPr marL="0" indent="0">
              <a:lnSpc>
                <a:spcPct val="72000"/>
              </a:lnSpc>
              <a:buSzTx/>
              <a:buNone/>
              <a:defRPr sz="2700"/>
            </a:pPr>
            <a:r>
              <a:t>Reported in the publication:</a:t>
            </a:r>
            <a:endParaRPr sz="1100"/>
          </a:p>
          <a:p>
            <a:pPr lvl="2" marL="566927" indent="-182879">
              <a:lnSpc>
                <a:spcPct val="72000"/>
              </a:lnSpc>
              <a:spcBef>
                <a:spcPts val="400"/>
              </a:spcBef>
              <a:buFont typeface="Arial"/>
              <a:buChar char="•"/>
              <a:defRPr sz="2400"/>
            </a:pPr>
            <a:r>
              <a:t>Number of eligible patients and number recruited</a:t>
            </a:r>
            <a:endParaRPr sz="700"/>
          </a:p>
          <a:p>
            <a:pPr lvl="2" marL="566927" indent="-182879">
              <a:lnSpc>
                <a:spcPct val="72000"/>
              </a:lnSpc>
              <a:spcBef>
                <a:spcPts val="400"/>
              </a:spcBef>
              <a:buFont typeface="Arial"/>
              <a:buChar char="•"/>
              <a:defRPr sz="2400"/>
            </a:pPr>
            <a:r>
              <a:t>How much missing data</a:t>
            </a:r>
            <a:endParaRPr sz="700"/>
          </a:p>
          <a:p>
            <a:pPr marL="0" indent="0">
              <a:lnSpc>
                <a:spcPct val="72000"/>
              </a:lnSpc>
              <a:buSzTx/>
              <a:buNone/>
              <a:defRPr b="1" i="1" sz="2800">
                <a:solidFill>
                  <a:schemeClr val="accent1"/>
                </a:solidFill>
              </a:defRPr>
            </a:pPr>
            <a:r>
              <a:t>Every eligible patient should be recruited</a:t>
            </a:r>
            <a:endParaRPr sz="4500"/>
          </a:p>
          <a:p>
            <a:pPr marL="0" indent="0">
              <a:lnSpc>
                <a:spcPct val="72000"/>
              </a:lnSpc>
              <a:buSzTx/>
              <a:buNone/>
              <a:defRPr sz="2700"/>
            </a:pPr>
            <a:r>
              <a:t>Reflection of the ASOS team</a:t>
            </a:r>
            <a:endParaRPr sz="1100"/>
          </a:p>
          <a:p>
            <a:pPr marL="0" indent="0">
              <a:lnSpc>
                <a:spcPct val="72000"/>
              </a:lnSpc>
              <a:buSzTx/>
              <a:buNone/>
              <a:defRPr sz="2700"/>
            </a:pPr>
            <a:r>
              <a:t>High impact journals accept publications of high-quality research</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1193531" y="226880"/>
            <a:ext cx="10058401" cy="1450757"/>
          </a:xfrm>
          <a:prstGeom prst="rect">
            <a:avLst/>
          </a:prstGeom>
        </p:spPr>
        <p:txBody>
          <a:bodyPr/>
          <a:lstStyle>
            <a:lvl1pPr algn="ctr">
              <a:defRPr spc="-100"/>
            </a:lvl1pPr>
          </a:lstStyle>
          <a:p>
            <a:pPr/>
            <a:r>
              <a:t>NUMBER OF ELIGIBLE PATIENTS = SCREENING LOG</a:t>
            </a:r>
          </a:p>
        </p:txBody>
      </p:sp>
      <p:sp>
        <p:nvSpPr>
          <p:cNvPr id="154" name="Content Placeholder 2"/>
          <p:cNvSpPr txBox="1"/>
          <p:nvPr>
            <p:ph type="body" idx="1"/>
          </p:nvPr>
        </p:nvSpPr>
        <p:spPr>
          <a:xfrm>
            <a:off x="1196897" y="1858261"/>
            <a:ext cx="10058401" cy="4023360"/>
          </a:xfrm>
          <a:prstGeom prst="rect">
            <a:avLst/>
          </a:prstGeom>
        </p:spPr>
        <p:txBody>
          <a:bodyPr/>
          <a:lstStyle/>
          <a:p>
            <a:pPr/>
            <a:r>
              <a:t>All studies need to report the </a:t>
            </a:r>
            <a:r>
              <a:rPr b="1">
                <a:solidFill>
                  <a:schemeClr val="accent1"/>
                </a:solidFill>
              </a:rPr>
              <a:t>number of eligible patients </a:t>
            </a:r>
            <a:r>
              <a:t>during the recruitment period </a:t>
            </a:r>
          </a:p>
          <a:p>
            <a:pPr/>
            <a:r>
              <a:t>= the </a:t>
            </a:r>
            <a:r>
              <a:rPr b="1">
                <a:solidFill>
                  <a:schemeClr val="accent1"/>
                </a:solidFill>
              </a:rPr>
              <a:t>screening log</a:t>
            </a:r>
            <a:endParaRPr b="1">
              <a:solidFill>
                <a:schemeClr val="accent1"/>
              </a:solidFill>
            </a:endParaRPr>
          </a:p>
          <a:p>
            <a:pPr/>
            <a:r>
              <a:t>Very important for the ASOS-Paeds Hospital Lead Investigator to keep track of the number of eligible patients</a:t>
            </a:r>
          </a:p>
          <a:p>
            <a:pPr/>
            <a:r>
              <a:t>Needs to be done </a:t>
            </a:r>
            <a:r>
              <a:rPr b="1">
                <a:solidFill>
                  <a:schemeClr val="accent1"/>
                </a:solidFill>
              </a:rPr>
              <a:t>every day</a:t>
            </a:r>
            <a:endParaRPr b="1">
              <a:solidFill>
                <a:schemeClr val="accent1"/>
              </a:solidFill>
            </a:endParaRPr>
          </a:p>
          <a:p>
            <a:pPr/>
            <a:r>
              <a:t>Best to enter every morning all eligible ASOS-Paeds patients from the previous day</a:t>
            </a:r>
          </a:p>
          <a:p>
            <a:pPr/>
          </a:p>
          <a:p>
            <a:pPr marL="0" indent="0">
              <a:buSzTx/>
              <a:buNone/>
              <a:defRPr b="1" i="1">
                <a:solidFill>
                  <a:schemeClr val="accent1"/>
                </a:solidFill>
              </a:defRPr>
            </a:pPr>
            <a:r>
              <a:t>Eligible patients</a:t>
            </a:r>
            <a:r>
              <a:rPr i="0"/>
              <a:t>: </a:t>
            </a:r>
            <a:r>
              <a:rPr b="0" i="0">
                <a:solidFill>
                  <a:srgbClr val="404040"/>
                </a:solidFill>
              </a:rPr>
              <a:t>All consecutive patients &lt; 18 years, admitted to participating hospitals during the study period who undergo elective and non-elective surgery.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1193531" y="226880"/>
            <a:ext cx="10058401" cy="1450757"/>
          </a:xfrm>
          <a:prstGeom prst="rect">
            <a:avLst/>
          </a:prstGeom>
        </p:spPr>
        <p:txBody>
          <a:bodyPr/>
          <a:lstStyle>
            <a:lvl1pPr>
              <a:defRPr spc="-100"/>
            </a:lvl1pPr>
          </a:lstStyle>
          <a:p>
            <a:pPr/>
            <a:r>
              <a:t>CONCLUSION</a:t>
            </a:r>
          </a:p>
        </p:txBody>
      </p:sp>
      <p:sp>
        <p:nvSpPr>
          <p:cNvPr id="157" name="Content Placeholder 2"/>
          <p:cNvSpPr txBox="1"/>
          <p:nvPr>
            <p:ph type="body" idx="1"/>
          </p:nvPr>
        </p:nvSpPr>
        <p:spPr>
          <a:xfrm>
            <a:off x="1196897" y="1858261"/>
            <a:ext cx="10058401" cy="4023360"/>
          </a:xfrm>
          <a:prstGeom prst="rect">
            <a:avLst/>
          </a:prstGeom>
        </p:spPr>
        <p:txBody>
          <a:bodyPr/>
          <a:lstStyle/>
          <a:p>
            <a:pPr/>
          </a:p>
          <a:p>
            <a:pPr>
              <a:defRPr b="1" i="1" sz="2400">
                <a:solidFill>
                  <a:schemeClr val="accent1"/>
                </a:solidFill>
              </a:defRPr>
            </a:pPr>
            <a:r>
              <a:t>Every eligible patient should be recruited</a:t>
            </a:r>
          </a:p>
          <a:p>
            <a:pPr>
              <a:defRPr sz="2400"/>
            </a:pPr>
            <a:r>
              <a:t>High quality data = High impact</a:t>
            </a:r>
          </a:p>
          <a:p>
            <a:pPr>
              <a:defRPr sz="2400"/>
            </a:pPr>
            <a:r>
              <a:t>Do it well from the start  → → makes us stronger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Content Placeholder 2"/>
          <p:cNvSpPr txBox="1"/>
          <p:nvPr>
            <p:ph type="body" sz="half" idx="1"/>
          </p:nvPr>
        </p:nvSpPr>
        <p:spPr>
          <a:xfrm>
            <a:off x="1097278" y="1845734"/>
            <a:ext cx="4937762" cy="4023360"/>
          </a:xfrm>
          <a:prstGeom prst="rect">
            <a:avLst/>
          </a:prstGeom>
        </p:spPr>
        <p:txBody>
          <a:bodyPr/>
          <a:lstStyle/>
          <a:p>
            <a:pPr>
              <a:lnSpc>
                <a:spcPct val="150000"/>
              </a:lnSpc>
              <a:defRPr sz="2800">
                <a:latin typeface="+mn-lt"/>
                <a:ea typeface="+mn-ea"/>
                <a:cs typeface="+mn-cs"/>
                <a:sym typeface="Helvetica"/>
              </a:defRPr>
            </a:pPr>
            <a:r>
              <a:t>Background</a:t>
            </a:r>
          </a:p>
          <a:p>
            <a:pPr>
              <a:lnSpc>
                <a:spcPct val="150000"/>
              </a:lnSpc>
              <a:defRPr sz="2800"/>
            </a:pPr>
            <a:r>
              <a:t>Registration process</a:t>
            </a:r>
          </a:p>
          <a:p>
            <a:pPr>
              <a:lnSpc>
                <a:spcPct val="150000"/>
              </a:lnSpc>
              <a:defRPr sz="2800"/>
            </a:pPr>
            <a:r>
              <a:t>Data collection </a:t>
            </a:r>
          </a:p>
          <a:p>
            <a:pPr>
              <a:lnSpc>
                <a:spcPct val="150000"/>
              </a:lnSpc>
              <a:defRPr sz="2800"/>
            </a:pPr>
            <a:r>
              <a:t>The importance of data quality</a:t>
            </a:r>
          </a:p>
        </p:txBody>
      </p:sp>
      <p:sp>
        <p:nvSpPr>
          <p:cNvPr id="93" name="TextBox 8"/>
          <p:cNvSpPr txBox="1"/>
          <p:nvPr/>
        </p:nvSpPr>
        <p:spPr>
          <a:xfrm>
            <a:off x="1142999" y="629584"/>
            <a:ext cx="99669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latin typeface="+mn-lt"/>
                <a:ea typeface="+mn-ea"/>
                <a:cs typeface="+mn-cs"/>
                <a:sym typeface="Helvetica"/>
              </a:defRPr>
            </a:lvl1pPr>
          </a:lstStyle>
          <a:p>
            <a:pPr/>
            <a:r>
              <a:t>OVERVIEW</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7" name="Picture 4" descr="Picture 4"/>
          <p:cNvPicPr>
            <a:picLocks noChangeAspect="1"/>
          </p:cNvPicPr>
          <p:nvPr/>
        </p:nvPicPr>
        <p:blipFill>
          <a:blip r:embed="rId3">
            <a:extLst/>
          </a:blip>
          <a:stretch>
            <a:fillRect/>
          </a:stretch>
        </p:blipFill>
        <p:spPr>
          <a:xfrm>
            <a:off x="8553450" y="5816600"/>
            <a:ext cx="3352800" cy="901700"/>
          </a:xfrm>
          <a:prstGeom prst="rect">
            <a:avLst/>
          </a:prstGeom>
          <a:ln w="12700">
            <a:miter lim="400000"/>
          </a:ln>
        </p:spPr>
      </p:pic>
      <p:pic>
        <p:nvPicPr>
          <p:cNvPr id="98" name="Picture 5" descr="Picture 5"/>
          <p:cNvPicPr>
            <a:picLocks noChangeAspect="1"/>
          </p:cNvPicPr>
          <p:nvPr/>
        </p:nvPicPr>
        <p:blipFill>
          <a:blip r:embed="rId4">
            <a:extLst/>
          </a:blip>
          <a:stretch>
            <a:fillRect/>
          </a:stretch>
        </p:blipFill>
        <p:spPr>
          <a:xfrm>
            <a:off x="3521688" y="263377"/>
            <a:ext cx="5148624" cy="1377047"/>
          </a:xfrm>
          <a:prstGeom prst="rect">
            <a:avLst/>
          </a:prstGeom>
          <a:ln w="12700">
            <a:miter lim="400000"/>
          </a:ln>
          <a:effectLst>
            <a:outerShdw sx="100000" sy="100000" kx="0" ky="0" algn="b" rotWithShape="0" blurRad="292100" dist="139700" dir="2700000">
              <a:srgbClr val="333333">
                <a:alpha val="64999"/>
              </a:srgbClr>
            </a:outerShdw>
          </a:effectLst>
        </p:spPr>
      </p:pic>
      <p:pic>
        <p:nvPicPr>
          <p:cNvPr id="99" name="Content Placeholder 6" descr="Content Placeholder 6"/>
          <p:cNvPicPr>
            <a:picLocks noChangeAspect="1"/>
          </p:cNvPicPr>
          <p:nvPr/>
        </p:nvPicPr>
        <p:blipFill>
          <a:blip r:embed="rId5">
            <a:extLst/>
          </a:blip>
          <a:stretch>
            <a:fillRect/>
          </a:stretch>
        </p:blipFill>
        <p:spPr>
          <a:xfrm>
            <a:off x="2364499" y="1735553"/>
            <a:ext cx="7463002" cy="409229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3">
            <a:extLst/>
          </a:blip>
          <a:stretch>
            <a:fillRect/>
          </a:stretch>
        </p:blipFill>
        <p:spPr>
          <a:xfrm>
            <a:off x="2190750" y="228600"/>
            <a:ext cx="8241029" cy="5249063"/>
          </a:xfrm>
          <a:prstGeom prst="rect">
            <a:avLst/>
          </a:prstGeom>
          <a:ln w="12700">
            <a:miter lim="400000"/>
          </a:ln>
        </p:spPr>
      </p:pic>
      <p:pic>
        <p:nvPicPr>
          <p:cNvPr id="104" name="Picture 4" descr="Picture 4"/>
          <p:cNvPicPr>
            <a:picLocks noChangeAspect="1"/>
          </p:cNvPicPr>
          <p:nvPr/>
        </p:nvPicPr>
        <p:blipFill>
          <a:blip r:embed="rId4">
            <a:extLst/>
          </a:blip>
          <a:stretch>
            <a:fillRect/>
          </a:stretch>
        </p:blipFill>
        <p:spPr>
          <a:xfrm>
            <a:off x="8553450" y="5816600"/>
            <a:ext cx="3352800" cy="901700"/>
          </a:xfrm>
          <a:prstGeom prst="rect">
            <a:avLst/>
          </a:prstGeom>
          <a:ln w="12700">
            <a:miter lim="400000"/>
          </a:ln>
        </p:spPr>
      </p:pic>
      <p:sp>
        <p:nvSpPr>
          <p:cNvPr id="105" name="TextBox 6"/>
          <p:cNvSpPr txBox="1"/>
          <p:nvPr/>
        </p:nvSpPr>
        <p:spPr>
          <a:xfrm>
            <a:off x="2985040" y="5477662"/>
            <a:ext cx="8290561" cy="3401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sz="2000">
                <a:solidFill>
                  <a:srgbClr val="417B85"/>
                </a:solidFill>
              </a:defRPr>
            </a:lvl1pPr>
          </a:lstStyle>
          <a:p>
            <a:pPr/>
            <a:r>
              <a:t>The SAPSOS Investigators British Journal of Anaesthesia 2019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le 1"/>
          <p:cNvSpPr txBox="1"/>
          <p:nvPr>
            <p:ph type="title"/>
          </p:nvPr>
        </p:nvSpPr>
        <p:spPr>
          <a:xfrm>
            <a:off x="1097280" y="286603"/>
            <a:ext cx="10058401" cy="1450757"/>
          </a:xfrm>
          <a:prstGeom prst="rect">
            <a:avLst/>
          </a:prstGeom>
        </p:spPr>
        <p:txBody>
          <a:bodyPr/>
          <a:lstStyle/>
          <a:p>
            <a:pPr/>
          </a:p>
        </p:txBody>
      </p:sp>
      <p:pic>
        <p:nvPicPr>
          <p:cNvPr id="110" name="Content Placeholder 7" descr="Content Placeholder 7"/>
          <p:cNvPicPr>
            <a:picLocks noChangeAspect="1"/>
          </p:cNvPicPr>
          <p:nvPr/>
        </p:nvPicPr>
        <p:blipFill>
          <a:blip r:embed="rId3">
            <a:extLst/>
          </a:blip>
          <a:stretch>
            <a:fillRect/>
          </a:stretch>
        </p:blipFill>
        <p:spPr>
          <a:xfrm>
            <a:off x="1097280" y="172518"/>
            <a:ext cx="8488998" cy="5261275"/>
          </a:xfrm>
          <a:prstGeom prst="rect">
            <a:avLst/>
          </a:prstGeom>
          <a:ln w="12700">
            <a:miter lim="400000"/>
          </a:ln>
        </p:spPr>
      </p:pic>
      <p:sp>
        <p:nvSpPr>
          <p:cNvPr id="111" name="Content Placeholder 3"/>
          <p:cNvSpPr txBox="1"/>
          <p:nvPr>
            <p:ph type="body" sz="quarter" idx="1"/>
          </p:nvPr>
        </p:nvSpPr>
        <p:spPr>
          <a:xfrm>
            <a:off x="3718559" y="5714999"/>
            <a:ext cx="5867718" cy="291256"/>
          </a:xfrm>
          <a:prstGeom prst="rect">
            <a:avLst/>
          </a:prstGeom>
        </p:spPr>
        <p:txBody>
          <a:bodyPr/>
          <a:lstStyle/>
          <a:p>
            <a:pPr marL="85953" indent="-85953" defTabSz="859536">
              <a:spcBef>
                <a:spcPts val="1100"/>
              </a:spcBef>
              <a:defRPr b="1" i="1" sz="1879"/>
            </a:pPr>
            <a:r>
              <a:t>Newton et al  </a:t>
            </a:r>
            <a:r>
              <a:rPr i="0"/>
              <a:t>Anesthesiology December 2019</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Content Placeholder 3"/>
          <p:cNvSpPr txBox="1"/>
          <p:nvPr>
            <p:ph type="body" sz="quarter" idx="1"/>
          </p:nvPr>
        </p:nvSpPr>
        <p:spPr>
          <a:xfrm>
            <a:off x="4724242" y="4447509"/>
            <a:ext cx="6101291" cy="505492"/>
          </a:xfrm>
          <a:prstGeom prst="rect">
            <a:avLst/>
          </a:prstGeom>
        </p:spPr>
        <p:txBody>
          <a:bodyPr/>
          <a:lstStyle>
            <a:lvl1pPr>
              <a:defRPr b="1" i="1">
                <a:latin typeface="+mn-lt"/>
                <a:ea typeface="+mn-ea"/>
                <a:cs typeface="+mn-cs"/>
                <a:sym typeface="Helvetica"/>
              </a:defRPr>
            </a:lvl1pPr>
          </a:lstStyle>
          <a:p>
            <a:pPr/>
            <a:r>
              <a:t>The ASOS Investigators The Lancet January 2018</a:t>
            </a:r>
          </a:p>
        </p:txBody>
      </p:sp>
      <p:pic>
        <p:nvPicPr>
          <p:cNvPr id="116" name="Content Placeholder 5" descr="Content Placeholder 5"/>
          <p:cNvPicPr>
            <a:picLocks noChangeAspect="1"/>
          </p:cNvPicPr>
          <p:nvPr/>
        </p:nvPicPr>
        <p:blipFill>
          <a:blip r:embed="rId3">
            <a:extLst/>
          </a:blip>
          <a:stretch>
            <a:fillRect/>
          </a:stretch>
        </p:blipFill>
        <p:spPr>
          <a:xfrm>
            <a:off x="1366466" y="639930"/>
            <a:ext cx="9459067" cy="359141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Content Placeholder 3"/>
          <p:cNvSpPr txBox="1"/>
          <p:nvPr>
            <p:ph type="body" sz="quarter" idx="1"/>
          </p:nvPr>
        </p:nvSpPr>
        <p:spPr>
          <a:xfrm>
            <a:off x="4602479" y="4600500"/>
            <a:ext cx="6522720" cy="520141"/>
          </a:xfrm>
          <a:prstGeom prst="rect">
            <a:avLst/>
          </a:prstGeom>
        </p:spPr>
        <p:txBody>
          <a:bodyPr/>
          <a:lstStyle>
            <a:lvl1pPr>
              <a:defRPr b="1" i="1">
                <a:latin typeface="+mn-lt"/>
                <a:ea typeface="+mn-ea"/>
                <a:cs typeface="+mn-cs"/>
                <a:sym typeface="Helvetica"/>
              </a:defRPr>
            </a:lvl1pPr>
          </a:lstStyle>
          <a:p>
            <a:pPr/>
            <a:r>
              <a:t>The ASOS-2 Investigators Lancet Global Health 2021</a:t>
            </a:r>
          </a:p>
        </p:txBody>
      </p:sp>
      <p:pic>
        <p:nvPicPr>
          <p:cNvPr id="121" name="Picture 2" descr="Picture 2"/>
          <p:cNvPicPr>
            <a:picLocks noChangeAspect="1"/>
          </p:cNvPicPr>
          <p:nvPr/>
        </p:nvPicPr>
        <p:blipFill>
          <a:blip r:embed="rId2">
            <a:extLst/>
          </a:blip>
          <a:stretch>
            <a:fillRect/>
          </a:stretch>
        </p:blipFill>
        <p:spPr>
          <a:xfrm>
            <a:off x="1066800" y="1011982"/>
            <a:ext cx="10058398" cy="344225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3">
            <a:extLst/>
          </a:blip>
          <a:srcRect l="2417" t="0" r="14748" b="0"/>
          <a:stretch>
            <a:fillRect/>
          </a:stretch>
        </p:blipFill>
        <p:spPr>
          <a:xfrm>
            <a:off x="1173480" y="66896"/>
            <a:ext cx="8299724" cy="580219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1066800" y="4096603"/>
            <a:ext cx="10058400" cy="1164330"/>
          </a:xfrm>
          <a:prstGeom prst="rect">
            <a:avLst/>
          </a:prstGeom>
        </p:spPr>
        <p:txBody>
          <a:bodyPr/>
          <a:lstStyle>
            <a:lvl1pPr algn="ctr" defTabSz="768095">
              <a:defRPr spc="-84" sz="2688">
                <a:latin typeface="+mn-lt"/>
                <a:ea typeface="+mn-ea"/>
                <a:cs typeface="+mn-cs"/>
                <a:sym typeface="Helvetica"/>
              </a:defRPr>
            </a:lvl1pPr>
          </a:lstStyle>
          <a:p>
            <a:pPr/>
            <a:r>
              <a:t>An African, international multi-centre fourteen-day evaluation of patient care and clinical outcomes for paediatric patients undergoing surgery</a:t>
            </a:r>
          </a:p>
        </p:txBody>
      </p:sp>
      <p:pic>
        <p:nvPicPr>
          <p:cNvPr id="128" name="Content Placeholder 7" descr="Content Placeholder 7"/>
          <p:cNvPicPr>
            <a:picLocks noChangeAspect="1"/>
          </p:cNvPicPr>
          <p:nvPr/>
        </p:nvPicPr>
        <p:blipFill>
          <a:blip r:embed="rId2">
            <a:extLst/>
          </a:blip>
          <a:stretch>
            <a:fillRect/>
          </a:stretch>
        </p:blipFill>
        <p:spPr>
          <a:xfrm>
            <a:off x="3402702" y="310414"/>
            <a:ext cx="5386609" cy="311858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